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63" r:id="rId2"/>
    <p:sldId id="464" r:id="rId3"/>
    <p:sldId id="337" r:id="rId4"/>
    <p:sldId id="431" r:id="rId5"/>
    <p:sldId id="430" r:id="rId6"/>
    <p:sldId id="432" r:id="rId7"/>
    <p:sldId id="434" r:id="rId8"/>
    <p:sldId id="435" r:id="rId9"/>
    <p:sldId id="338" r:id="rId10"/>
    <p:sldId id="339" r:id="rId11"/>
    <p:sldId id="340" r:id="rId12"/>
    <p:sldId id="341" r:id="rId13"/>
    <p:sldId id="342" r:id="rId14"/>
    <p:sldId id="343" r:id="rId15"/>
    <p:sldId id="440" r:id="rId16"/>
    <p:sldId id="442" r:id="rId17"/>
    <p:sldId id="441" r:id="rId18"/>
    <p:sldId id="361" r:id="rId19"/>
    <p:sldId id="364" r:id="rId20"/>
    <p:sldId id="362" r:id="rId21"/>
    <p:sldId id="443" r:id="rId22"/>
    <p:sldId id="445" r:id="rId23"/>
    <p:sldId id="444" r:id="rId24"/>
    <p:sldId id="446" r:id="rId25"/>
    <p:sldId id="447" r:id="rId26"/>
    <p:sldId id="344" r:id="rId27"/>
    <p:sldId id="433" r:id="rId28"/>
    <p:sldId id="436" r:id="rId29"/>
    <p:sldId id="437" r:id="rId30"/>
    <p:sldId id="438" r:id="rId31"/>
    <p:sldId id="439" r:id="rId32"/>
    <p:sldId id="346" r:id="rId33"/>
    <p:sldId id="345" r:id="rId34"/>
    <p:sldId id="449" r:id="rId35"/>
    <p:sldId id="357" r:id="rId36"/>
    <p:sldId id="348" r:id="rId37"/>
    <p:sldId id="350" r:id="rId38"/>
    <p:sldId id="365" r:id="rId39"/>
    <p:sldId id="450" r:id="rId40"/>
    <p:sldId id="451" r:id="rId41"/>
    <p:sldId id="452" r:id="rId42"/>
    <p:sldId id="453" r:id="rId43"/>
    <p:sldId id="351" r:id="rId44"/>
    <p:sldId id="454" r:id="rId45"/>
    <p:sldId id="349" r:id="rId46"/>
    <p:sldId id="455" r:id="rId47"/>
    <p:sldId id="358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6B"/>
    <a:srgbClr val="366088"/>
    <a:srgbClr val="9FBDD9"/>
    <a:srgbClr val="FFF2CC"/>
    <a:srgbClr val="A3CC94"/>
    <a:srgbClr val="D29B00"/>
    <a:srgbClr val="CE9178"/>
    <a:srgbClr val="D8A793"/>
    <a:srgbClr val="F8F9FA"/>
    <a:srgbClr val="91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79649" autoAdjust="0"/>
  </p:normalViewPr>
  <p:slideViewPr>
    <p:cSldViewPr snapToGrid="0">
      <p:cViewPr varScale="1">
        <p:scale>
          <a:sx n="92" d="100"/>
          <a:sy n="92" d="100"/>
        </p:scale>
        <p:origin x="-151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AE93-1172-458C-A90F-DF9923910E45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B996-E1B5-455A-8698-C8691678E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4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749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2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1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77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9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9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Последний слайд. Это дисклеймер для внешних пользователей, который не разрешает использование материалов без вашего ведома.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5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8169FC-A0A8-41C0-8CBD-80C2B1A6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79C0972-0786-46A8-8D7F-574B6FEF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918DD9-51E0-434C-93C9-3929E391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3503-BFC4-49C1-A92E-283F3235C36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FB5C6FF-DD8E-4325-843D-1F40C87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29FB734-13EC-4027-A0AE-5469C009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5FD133-9348-4D51-814F-273E2B5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3ADEDFF-E5A4-4FDA-AB36-803C63C2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16DD6F4-E41A-407F-BFE5-50379425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3B0E-809C-40BB-9253-4838954A6442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6BE836-3BAB-4A6A-BE26-99B938B3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41CD7C0-F98E-4515-B43A-908830A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C8DD807-D36D-4059-A437-998D9883C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69013E3-DB63-40A8-BD43-612C0FC8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229084-184E-4B02-AA02-A43DFE3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A5B1-127C-4A7D-BC7B-044BB929F246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BF9859-F5A3-4A16-B5F3-AA0807B5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BEC70E-B8FD-477A-BA97-AF4A5C91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=""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=""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66742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0A8EA8D-C92C-4D53-B9B2-3861915E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A617C7-36F0-4C07-88FE-CD1298FC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7E040AB-AAD0-418A-904A-B4EBD42D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295C-BF9B-4AFC-84DB-59ADF99387C9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A2E2247-AA27-45E7-961C-A557FF06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9C15BD-B235-406F-B810-2ABEC0B6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C2D4CA-A85A-428F-A9E2-0AD4ECBD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1C8A748-C022-4B4D-B77F-0B55F861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184684A-6CD8-4990-A49B-D0815E2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676F-F51A-419E-9D51-4D1F6A77CD7F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2568A0-845D-4057-932C-CB12AC5A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5BF19D-33FE-496C-BDBE-3A1A560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1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03C640-CB33-4644-8E8C-C053E30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FCE0C1-748A-4E59-BFC0-DBDF4F01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9F7BD45-26D4-429F-BF5C-D6AC4EA3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EF483EA-2CBB-45B8-A87E-87165D9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F609-BAFA-4761-9658-09C13CF77B0D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174ED11-E9C8-48F1-8B2C-A569C25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982BD41-DA9C-420B-A0DB-FC88995B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9775C9-C02B-4C4A-80C8-260956C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DC5C8C5-40D3-437F-9FBB-11627D05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376658D-2AFB-4087-B17A-B6EF5C657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F5E6E8-1D14-425B-8A06-7893DF5DE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E45B809-DD43-4DE2-B96C-C451FDB8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67D8432-F70A-432E-AD0B-EF04508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070-46CD-41B8-96B6-7CAF8B8180ED}" type="datetime1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FAD5641-8585-46EC-B85C-735FC634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36C8CCC-8BF6-47A7-BC46-661814B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9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DE3D71-FFA2-4B9B-8243-57FF891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53F6F59-7C4B-4086-83DE-12D049DF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1541-B65F-4552-B050-AA16F03F87D8}" type="datetime1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304CB5-15D5-4E32-8027-F03A383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253AC1C-5D8A-4AAE-9586-62B31531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EC64DFE-5F1F-45A3-A48E-206B1C32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43F3-4B38-4B84-AC20-DF954B9F9417}" type="datetime1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4A32F86-B05B-4809-BC67-44058B63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928161A-7ACB-4C1C-B4C8-7C1DDC1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AC0921-5F34-4B69-AF0B-3387A63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CC840D8-6E80-446A-A4F5-4F064084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505141-E81D-42C7-983E-A97E7697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141CC2A-F89F-40E0-B878-F9EE1F12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8A1E-5B64-482F-AA7E-F5C8AB05D2CA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D0CD690-AB02-4536-B609-BAE65FB7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1345887-882A-4BC1-84DD-58FC9602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6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A75375-0999-4D37-BE8A-B9E6AF8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4E78AB9-7BC7-4588-9208-49AAE2A3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3304E67-99BB-4ABA-86A5-4D4D8792C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3903B-1728-4745-9D10-3DC650C5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BAAB-D29B-4A01-8373-F40C16FC9926}" type="datetime1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3786B75-C2A2-40FA-A25F-4F6D14E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26899A1-9C38-455D-B48E-5F2FAB5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BCEB4D-CAF4-4BDC-B653-130DF468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3E1A14-1D61-4EB7-ACA7-8519664F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8D2E7CD-6EC7-4004-A3DA-BCBD07855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8B75-2469-4E87-9038-625B247756DB}" type="datetime1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E2C905C-E730-4104-9A0D-93D48F37E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60800C7-D001-454C-95FF-EB51226E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018D-0389-4FF0-A2C6-9403E107C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2" Type="http://schemas.microsoft.com/office/2007/relationships/media" Target="../media/media3.wmv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ilantiev@org.miet.ru" TargetMode="External"/><Relationship Id="rId4" Type="http://schemas.openxmlformats.org/officeDocument/2006/relationships/hyperlink" Target="mailto:synthesis@yadro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133136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</a:t>
            </a:r>
            <a:b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Университета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4000" b="1" spc="100" dirty="0" err="1">
                <a:latin typeface="Proxima Nova Extrabold" panose="02000506030000020004" pitchFamily="2" charset="0"/>
              </a:rPr>
              <a:t>Последовательностная</a:t>
            </a:r>
            <a:r>
              <a:rPr lang="ru-RU" sz="4000" b="1" spc="100" dirty="0">
                <a:latin typeface="Proxima Nova Extrabold" panose="02000506030000020004" pitchFamily="2" charset="0"/>
              </a:rPr>
              <a:t> логика на ПЛИС. Схемы с тактовым сигналом и состоянием</a:t>
            </a:r>
            <a:r>
              <a:rPr lang="ru-RU" sz="4000" b="1" spc="100" dirty="0" smtClean="0">
                <a:latin typeface="Proxima Nova Extrabold" panose="02000506030000020004" pitchFamily="2" charset="0"/>
              </a:rPr>
              <a:t>.</a:t>
            </a:r>
            <a:endParaRPr lang="ru-RU" sz="40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g_chs\Desktop\imgonline-com-ua-Black-White-cm0wL6YKu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8" y="2710119"/>
            <a:ext cx="699611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RST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2051" name="Picture 3" descr="C:\Users\srg_chs\Desktop\imgonline-com-ua-Black-White-pjrWqEOGkakhQ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95" y="2284186"/>
            <a:ext cx="701169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Сигнал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6088"/>
                </a:solidFill>
              </a:rPr>
              <a:t>EN</a:t>
            </a:r>
            <a:endParaRPr lang="ru-RU" sz="4400" dirty="0">
              <a:solidFill>
                <a:srgbClr val="366088"/>
              </a:solidFill>
            </a:endParaRPr>
          </a:p>
        </p:txBody>
      </p:sp>
      <p:pic>
        <p:nvPicPr>
          <p:cNvPr id="3074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9" y="1908000"/>
            <a:ext cx="6996113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Синхронный </a:t>
            </a:r>
            <a:r>
              <a:rPr lang="ru-RU" dirty="0" smtClean="0">
                <a:latin typeface="PROXIMA NOVA EXTRABOLD" panose="02000506030000020004" pitchFamily="2" charset="0"/>
                <a:ea typeface="+mn-ea"/>
                <a:cs typeface="+mn-cs"/>
              </a:rPr>
              <a:t>сброс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CLK)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26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Асинхронный сброс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89343" y="2710119"/>
            <a:ext cx="1420791" cy="20281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386177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/>
          <p:cNvSpPr/>
          <p:nvPr/>
        </p:nvSpPr>
        <p:spPr>
          <a:xfrm rot="5400000">
            <a:off x="1963892" y="4126053"/>
            <a:ext cx="315833" cy="2649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40567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96463" y="3125057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386409" y="4258519"/>
            <a:ext cx="6031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659" y="2740336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</a:t>
            </a:r>
            <a:endParaRPr lang="ru-RU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552" y="3838833"/>
            <a:ext cx="1016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CLK</a:t>
            </a:r>
            <a:endParaRPr lang="ru-RU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637" y="2740336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45637" y="3873798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</a:t>
            </a:r>
            <a:endParaRPr lang="ru-RU" sz="44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4140890" y="3966970"/>
            <a:ext cx="3740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699738" y="2388459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2259" y="1619017"/>
            <a:ext cx="1014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RST</a:t>
            </a:r>
            <a:endParaRPr lang="ru-RU" sz="4400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694376" y="4738253"/>
            <a:ext cx="0" cy="3015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20467" y="5071350"/>
            <a:ext cx="824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8814" y="17390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OUT 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46684" y="3362880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Указание условия асинхронного сброса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>
            <a:stCxn id="34" idx="1"/>
          </p:cNvCxnSpPr>
          <p:nvPr/>
        </p:nvCxnSpPr>
        <p:spPr>
          <a:xfrm flipH="1">
            <a:off x="8610600" y="3686046"/>
            <a:ext cx="836084" cy="92222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Правила наименования сигнала сброса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15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Сброс может обозначаться в сокращенном или полном виде</a:t>
            </a:r>
            <a:r>
              <a:rPr lang="en-US" sz="4100" dirty="0" smtClean="0"/>
              <a:t>: reset </a:t>
            </a:r>
            <a:r>
              <a:rPr lang="ru-RU" sz="4100" dirty="0" smtClean="0"/>
              <a:t>или </a:t>
            </a:r>
            <a:r>
              <a:rPr lang="en-US" sz="4100" dirty="0" err="1" smtClean="0"/>
              <a:t>rst</a:t>
            </a:r>
            <a:r>
              <a:rPr lang="ru-RU" sz="4100" dirty="0" smtClean="0"/>
              <a:t>.</a:t>
            </a:r>
            <a:endParaRPr lang="en-US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Префикс в названии сброса указывает на его тип</a:t>
            </a:r>
            <a:r>
              <a:rPr lang="en-US" sz="4100" dirty="0"/>
              <a:t>: </a:t>
            </a:r>
            <a:r>
              <a:rPr lang="en-US" sz="4100" dirty="0" err="1">
                <a:solidFill>
                  <a:srgbClr val="366088"/>
                </a:solidFill>
              </a:rPr>
              <a:t>a</a:t>
            </a:r>
            <a:r>
              <a:rPr lang="en-US" sz="4100" dirty="0" err="1"/>
              <a:t>rst</a:t>
            </a:r>
            <a:r>
              <a:rPr lang="en-US" sz="4100" dirty="0"/>
              <a:t> – </a:t>
            </a:r>
            <a:r>
              <a:rPr lang="ru-RU" sz="4100" dirty="0">
                <a:solidFill>
                  <a:srgbClr val="366088"/>
                </a:solidFill>
              </a:rPr>
              <a:t>асинхронный</a:t>
            </a:r>
            <a:r>
              <a:rPr lang="ru-RU" sz="4100" dirty="0"/>
              <a:t> сброс, </a:t>
            </a:r>
            <a:r>
              <a:rPr lang="en-US" sz="4100" dirty="0" err="1"/>
              <a:t>rst</a:t>
            </a:r>
            <a:r>
              <a:rPr lang="en-US" sz="4100" dirty="0"/>
              <a:t>-</a:t>
            </a:r>
            <a:r>
              <a:rPr lang="ru-RU" sz="4100" dirty="0" smtClean="0">
                <a:solidFill>
                  <a:srgbClr val="366088"/>
                </a:solidFill>
              </a:rPr>
              <a:t>синхронный.</a:t>
            </a:r>
            <a:endParaRPr lang="ru-RU" sz="4100" dirty="0">
              <a:solidFill>
                <a:srgbClr val="366088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100" dirty="0"/>
              <a:t>Постфикс указывает на активный уровень сброса(то </a:t>
            </a:r>
            <a:r>
              <a:rPr lang="ru-RU" sz="4100" dirty="0" smtClean="0"/>
              <a:t>значение, </a:t>
            </a:r>
            <a:r>
              <a:rPr lang="ru-RU" sz="4100" dirty="0"/>
              <a:t>при котором триггер находится в состоянии сброса)</a:t>
            </a:r>
            <a:r>
              <a:rPr lang="en-US" sz="4100" dirty="0"/>
              <a:t>: </a:t>
            </a:r>
            <a:r>
              <a:rPr lang="en-US" sz="4100" dirty="0" err="1"/>
              <a:t>arst</a:t>
            </a:r>
            <a:r>
              <a:rPr lang="en-US" sz="4100" dirty="0" err="1">
                <a:solidFill>
                  <a:srgbClr val="366088"/>
                </a:solidFill>
              </a:rPr>
              <a:t>n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0</a:t>
            </a:r>
            <a:r>
              <a:rPr lang="ru-RU" sz="4100" dirty="0"/>
              <a:t>, </a:t>
            </a:r>
            <a:r>
              <a:rPr lang="en-US" sz="4100" dirty="0" err="1"/>
              <a:t>arst</a:t>
            </a:r>
            <a:r>
              <a:rPr lang="en-US" sz="4100" dirty="0"/>
              <a:t> – </a:t>
            </a:r>
            <a:r>
              <a:rPr lang="ru-RU" sz="4100" dirty="0"/>
              <a:t>асинхронный сброс с </a:t>
            </a:r>
            <a:r>
              <a:rPr lang="ru-RU" sz="4100" dirty="0">
                <a:solidFill>
                  <a:srgbClr val="366088"/>
                </a:solidFill>
              </a:rPr>
              <a:t>активным уровнем 1</a:t>
            </a:r>
            <a:r>
              <a:rPr lang="ru-RU" sz="4100" dirty="0"/>
              <a:t>.</a:t>
            </a:r>
            <a:endParaRPr lang="en-US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22568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D</a:t>
            </a:r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-триггер</a:t>
            </a:r>
            <a:r>
              <a:rPr lang="en-US" dirty="0">
                <a:latin typeface="PROXIMA NOVA EXTRABOLD" panose="02000506030000020004" pitchFamily="2" charset="0"/>
                <a:ea typeface="+mn-ea"/>
                <a:cs typeface="+mn-cs"/>
              </a:rPr>
              <a:t>. EN</a:t>
            </a:r>
            <a:endParaRPr lang="ru-RU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69033" y="173902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66088"/>
                </a:solidFill>
                <a:latin typeface="Menlo"/>
              </a:rPr>
              <a:t>module</a:t>
            </a:r>
            <a:r>
              <a:rPr lang="en-US" dirty="0">
                <a:latin typeface="Menlo"/>
              </a:rPr>
              <a:t> </a:t>
            </a:r>
            <a:r>
              <a:rPr lang="en-US" dirty="0" err="1">
                <a:latin typeface="Menlo"/>
              </a:rPr>
              <a:t>my_reg</a:t>
            </a:r>
            <a:endParaRPr lang="en-US" dirty="0">
              <a:latin typeface="Menlo"/>
            </a:endParaRPr>
          </a:p>
          <a:p>
            <a:r>
              <a:rPr lang="en-US" dirty="0">
                <a:latin typeface="Menlo"/>
              </a:rPr>
              <a:t>(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CLK,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RST,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EN,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input</a:t>
            </a:r>
            <a:r>
              <a:rPr lang="en-US" dirty="0">
                <a:latin typeface="Menlo"/>
              </a:rPr>
              <a:t> D,</a:t>
            </a:r>
          </a:p>
          <a:p>
            <a:r>
              <a:rPr lang="en-US" dirty="0">
                <a:latin typeface="Menlo"/>
              </a:rPr>
              <a:t>	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output </a:t>
            </a:r>
            <a:r>
              <a:rPr lang="en-US" dirty="0">
                <a:latin typeface="Menlo"/>
              </a:rPr>
              <a:t>Q</a:t>
            </a:r>
          </a:p>
          <a:p>
            <a:r>
              <a:rPr lang="en-US" dirty="0">
                <a:latin typeface="Menlo"/>
              </a:rPr>
              <a:t>);</a:t>
            </a:r>
          </a:p>
          <a:p>
            <a:endParaRPr lang="en-US" dirty="0">
              <a:latin typeface="Menlo"/>
            </a:endParaRP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l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ogic </a:t>
            </a:r>
            <a:r>
              <a:rPr lang="en-US" dirty="0" smtClean="0">
                <a:latin typeface="Menlo"/>
              </a:rPr>
              <a:t>OUT</a:t>
            </a:r>
            <a:r>
              <a:rPr lang="en-US" dirty="0">
                <a:latin typeface="Menlo"/>
              </a:rPr>
              <a:t>;</a:t>
            </a:r>
          </a:p>
          <a:p>
            <a:r>
              <a:rPr lang="en-US" b="1" dirty="0" err="1">
                <a:solidFill>
                  <a:srgbClr val="366088"/>
                </a:solidFill>
                <a:latin typeface="Menlo"/>
              </a:rPr>
              <a:t>a</a:t>
            </a:r>
            <a:r>
              <a:rPr lang="en-US" b="1" dirty="0" err="1" smtClean="0">
                <a:solidFill>
                  <a:srgbClr val="366088"/>
                </a:solidFill>
                <a:latin typeface="Menlo"/>
              </a:rPr>
              <a:t>lways_ff</a:t>
            </a:r>
            <a:r>
              <a:rPr lang="en-US" b="1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@</a:t>
            </a:r>
            <a:r>
              <a:rPr lang="en-US" dirty="0">
                <a:latin typeface="Menlo"/>
              </a:rPr>
              <a:t>(</a:t>
            </a:r>
            <a:r>
              <a:rPr lang="en-US" b="1" dirty="0" err="1">
                <a:solidFill>
                  <a:srgbClr val="366088"/>
                </a:solidFill>
                <a:latin typeface="Menlo"/>
              </a:rPr>
              <a:t>posedge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latin typeface="Menlo"/>
              </a:rPr>
              <a:t>CLK</a:t>
            </a:r>
            <a:r>
              <a:rPr lang="ru-RU" dirty="0" smtClean="0">
                <a:latin typeface="Menlo"/>
              </a:rPr>
              <a:t> </a:t>
            </a:r>
            <a:r>
              <a:rPr lang="en-US" dirty="0" smtClean="0">
                <a:latin typeface="Menlo"/>
              </a:rPr>
              <a:t>or </a:t>
            </a:r>
            <a:r>
              <a:rPr lang="en-US" dirty="0" err="1" smtClean="0">
                <a:latin typeface="Menlo"/>
              </a:rPr>
              <a:t>posedge</a:t>
            </a:r>
            <a:r>
              <a:rPr lang="en-US" dirty="0" smtClean="0">
                <a:latin typeface="Menlo"/>
              </a:rPr>
              <a:t> RST)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begin</a:t>
            </a:r>
          </a:p>
          <a:p>
            <a:r>
              <a:rPr lang="en-US" dirty="0">
                <a:latin typeface="Menlo"/>
              </a:rPr>
              <a:t> 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>
                <a:latin typeface="Menlo"/>
              </a:rPr>
              <a:t>(RST) OUT &lt;= 1’b0;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else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endParaRPr lang="en-US" dirty="0" smtClean="0">
              <a:solidFill>
                <a:srgbClr val="366088"/>
              </a:solidFill>
              <a:latin typeface="Menlo"/>
            </a:endParaRPr>
          </a:p>
          <a:p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    </a:t>
            </a:r>
            <a:r>
              <a:rPr lang="en-US" b="1" dirty="0">
                <a:solidFill>
                  <a:srgbClr val="366088"/>
                </a:solidFill>
                <a:latin typeface="Menlo"/>
              </a:rPr>
              <a:t>if</a:t>
            </a:r>
            <a:r>
              <a:rPr lang="en-US" dirty="0" smtClean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(EN)   </a:t>
            </a:r>
            <a:r>
              <a:rPr lang="en-US" dirty="0" smtClean="0">
                <a:latin typeface="Menlo"/>
              </a:rPr>
              <a:t>OUT </a:t>
            </a:r>
            <a:r>
              <a:rPr lang="en-US" dirty="0">
                <a:latin typeface="Menlo"/>
              </a:rPr>
              <a:t>&lt;= D;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end</a:t>
            </a:r>
          </a:p>
          <a:p>
            <a:r>
              <a:rPr lang="en-US" b="1" dirty="0">
                <a:solidFill>
                  <a:srgbClr val="366088"/>
                </a:solidFill>
                <a:latin typeface="Menlo"/>
              </a:rPr>
              <a:t>assign</a:t>
            </a:r>
            <a:r>
              <a:rPr lang="en-US" dirty="0">
                <a:solidFill>
                  <a:srgbClr val="366088"/>
                </a:solidFill>
                <a:latin typeface="Menlo"/>
              </a:rPr>
              <a:t> </a:t>
            </a:r>
            <a:r>
              <a:rPr lang="en-US" dirty="0">
                <a:latin typeface="Menlo"/>
              </a:rPr>
              <a:t>Q = OUT;</a:t>
            </a:r>
          </a:p>
          <a:p>
            <a:r>
              <a:rPr lang="en-US" dirty="0">
                <a:latin typeface="Menlo"/>
              </a:rPr>
              <a:t/>
            </a:r>
            <a:br>
              <a:rPr lang="en-US" dirty="0">
                <a:latin typeface="Menlo"/>
              </a:rPr>
            </a:br>
            <a:r>
              <a:rPr lang="en-US" b="1" dirty="0" err="1">
                <a:solidFill>
                  <a:srgbClr val="366088"/>
                </a:solidFill>
                <a:latin typeface="Menlo"/>
              </a:rPr>
              <a:t>endmodule</a:t>
            </a:r>
            <a:endParaRPr lang="en-US" b="1" dirty="0">
              <a:solidFill>
                <a:srgbClr val="366088"/>
              </a:solidFill>
              <a:latin typeface="Menl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06902" y="5237018"/>
            <a:ext cx="238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Запись в </a:t>
            </a:r>
            <a:r>
              <a:rPr lang="ru-RU" b="1" dirty="0" smtClean="0">
                <a:solidFill>
                  <a:srgbClr val="7FB96B"/>
                </a:solidFill>
              </a:rPr>
              <a:t>триггер, </a:t>
            </a:r>
            <a:r>
              <a:rPr lang="ru-RU" b="1" dirty="0" smtClean="0">
                <a:solidFill>
                  <a:srgbClr val="7FB96B"/>
                </a:solidFill>
              </a:rPr>
              <a:t>если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EN =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8208819" y="5237018"/>
            <a:ext cx="1598084" cy="3532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srg_chs\Desktop\imgonline-com-ua-Black-White-QWOJyZq6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4" y="2046546"/>
            <a:ext cx="5132651" cy="27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Правила описания триггеров для начинающих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17</a:t>
            </a:fld>
            <a:endParaRPr lang="ru-RU" dirty="0"/>
          </a:p>
        </p:txBody>
      </p:sp>
      <p:sp>
        <p:nvSpPr>
          <p:cNvPr id="29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ru-RU" sz="4100" dirty="0"/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Для описания триггеров используйте неблокирующее присваивание </a:t>
            </a:r>
            <a:r>
              <a:rPr lang="en-US" sz="4100" dirty="0">
                <a:solidFill>
                  <a:srgbClr val="366088"/>
                </a:solidFill>
              </a:rPr>
              <a:t>&lt;=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>
                <a:solidFill>
                  <a:srgbClr val="366088"/>
                </a:solidFill>
              </a:rPr>
              <a:t>Обязательное</a:t>
            </a:r>
            <a:r>
              <a:rPr lang="ru-RU" sz="4100" dirty="0" smtClean="0"/>
              <a:t> описание поведения триггера при сигнале сброса</a:t>
            </a:r>
            <a:r>
              <a:rPr lang="ru-RU" sz="4100" dirty="0" smtClean="0">
                <a:solidFill>
                  <a:srgbClr val="366088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>
                <a:solidFill>
                  <a:srgbClr val="366088"/>
                </a:solidFill>
              </a:rPr>
              <a:t>Нельзя </a:t>
            </a:r>
            <a:r>
              <a:rPr lang="ru-RU" sz="4100" dirty="0"/>
              <a:t>делать присваивание  в один триггер в разных блоках </a:t>
            </a:r>
            <a:r>
              <a:rPr lang="en-US" sz="4100" dirty="0"/>
              <a:t>always</a:t>
            </a:r>
            <a:r>
              <a:rPr lang="en-US" sz="41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100" dirty="0" smtClean="0"/>
              <a:t>Описание сброса самое приоритетное действие в </a:t>
            </a:r>
            <a:r>
              <a:rPr lang="en-US" sz="4100" dirty="0" smtClean="0"/>
              <a:t>always </a:t>
            </a:r>
            <a:r>
              <a:rPr lang="ru-RU" sz="4100" dirty="0" smtClean="0"/>
              <a:t>блоке.</a:t>
            </a:r>
            <a:endParaRPr lang="ru-RU" sz="4100" dirty="0"/>
          </a:p>
          <a:p>
            <a:pPr marL="0" indent="0">
              <a:buNone/>
            </a:pPr>
            <a:r>
              <a:rPr lang="en-US" sz="4100" dirty="0"/>
              <a:t>			     </a:t>
            </a:r>
          </a:p>
        </p:txBody>
      </p:sp>
    </p:spTree>
    <p:extLst>
      <p:ext uri="{BB962C8B-B14F-4D97-AF65-F5344CB8AC3E}">
        <p14:creationId xmlns:p14="http://schemas.microsoft.com/office/powerpoint/2010/main" val="14041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40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r>
              <a:rPr lang="en-US" sz="5400" dirty="0"/>
              <a:t/>
            </a:r>
            <a:br>
              <a:rPr lang="en-US" sz="5400" dirty="0"/>
            </a:br>
            <a:endParaRPr lang="ru-RU" sz="54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18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76281" y="4647303"/>
            <a:ext cx="1563447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3951" y="4437398"/>
            <a:ext cx="599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значений счетчика на светодиоды. Использование</a:t>
            </a:r>
          </a:p>
          <a:p>
            <a:r>
              <a:rPr lang="ru-RU" b="1" dirty="0">
                <a:solidFill>
                  <a:srgbClr val="7FB96B"/>
                </a:solidFill>
              </a:rPr>
              <a:t>кнопок для изменения направления счета.</a:t>
            </a:r>
          </a:p>
        </p:txBody>
      </p:sp>
    </p:spTree>
    <p:extLst>
      <p:ext uri="{BB962C8B-B14F-4D97-AF65-F5344CB8AC3E}">
        <p14:creationId xmlns:p14="http://schemas.microsoft.com/office/powerpoint/2010/main" val="7741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 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lab3">
            <a:hlinkClick r:id="" action="ppaction://media"/>
            <a:extLst>
              <a:ext uri="{FF2B5EF4-FFF2-40B4-BE49-F238E27FC236}">
                <a16:creationId xmlns="" xmlns:a16="http://schemas.microsoft.com/office/drawing/2014/main" id="{C90ECC31-5970-49BF-B2F4-26B2EAC1C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8775" y="364316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=""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9" b="11929"/>
          <a:stretch/>
        </p:blipFill>
        <p:spPr>
          <a:xfrm>
            <a:off x="743449" y="2155596"/>
            <a:ext cx="187237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1149" y="2155596"/>
            <a:ext cx="4599391" cy="33855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PROXIMA NOVA SEMIBOLD" panose="02000506030000020004" pitchFamily="2" charset="0"/>
              </a:rPr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149" y="2535360"/>
            <a:ext cx="7817584" cy="338554"/>
          </a:xfrm>
        </p:spPr>
        <p:txBody>
          <a:bodyPr>
            <a:normAutofit fontScale="92500" lnSpcReduction="10000"/>
          </a:bodyPr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НИЛ ЭСК Университета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0042" y="2947484"/>
            <a:ext cx="8335196" cy="249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Окончил МИЭТ в 2014 году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13-ти летний опыт инженерной деятельности в области проектирования IP-ядер и </a:t>
            </a:r>
            <a:r>
              <a:rPr lang="ru-RU" sz="1500" dirty="0" err="1">
                <a:solidFill>
                  <a:srgbClr val="000000"/>
                </a:solidFill>
              </a:rPr>
              <a:t>СнК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Старший преподаватель института МПСУ МИЭТ.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Организатор первого в России инженерного </a:t>
            </a:r>
            <a:r>
              <a:rPr lang="ru-RU" sz="1500" dirty="0" err="1">
                <a:solidFill>
                  <a:srgbClr val="000000"/>
                </a:solidFill>
              </a:rPr>
              <a:t>хакатона</a:t>
            </a:r>
            <a:r>
              <a:rPr lang="ru-RU" sz="1500" dirty="0">
                <a:solidFill>
                  <a:srgbClr val="000000"/>
                </a:solidFill>
              </a:rPr>
              <a:t> по микроэлектронике и системам на кристалле.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rgbClr val="000000"/>
                </a:solidFill>
              </a:rPr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63516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199291"/>
            <a:ext cx="7248093" cy="321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806901" y="4779818"/>
            <a:ext cx="238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Вычисление параметра разрядности счетчика от </a:t>
            </a:r>
            <a:r>
              <a:rPr lang="ru-RU" b="1" dirty="0" smtClean="0">
                <a:solidFill>
                  <a:srgbClr val="7FB96B"/>
                </a:solidFill>
              </a:rPr>
              <a:t>текущей </a:t>
            </a:r>
            <a:r>
              <a:rPr lang="ru-RU" b="1" dirty="0" smtClean="0">
                <a:solidFill>
                  <a:srgbClr val="7FB96B"/>
                </a:solidFill>
              </a:rPr>
              <a:t>тактовой частоты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8007927" y="4281055"/>
            <a:ext cx="1798976" cy="1309255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2431" y="5339283"/>
            <a:ext cx="238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многоразрядного счетчика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502727" y="5146964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8322" y="1737626"/>
            <a:ext cx="3632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$clog2 – </a:t>
            </a:r>
            <a:r>
              <a:rPr lang="ru-RU" b="1" dirty="0" smtClean="0">
                <a:solidFill>
                  <a:srgbClr val="7FB96B"/>
                </a:solidFill>
              </a:rPr>
              <a:t>встроенная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системная функция </a:t>
            </a:r>
            <a:r>
              <a:rPr lang="ru-RU" b="1" dirty="0" smtClean="0">
                <a:solidFill>
                  <a:srgbClr val="7FB96B"/>
                </a:solidFill>
              </a:rPr>
              <a:t>вычисления логарифма </a:t>
            </a:r>
            <a:r>
              <a:rPr lang="ru-RU" b="1" dirty="0" smtClean="0">
                <a:solidFill>
                  <a:srgbClr val="7FB96B"/>
                </a:solidFill>
              </a:rPr>
              <a:t>по основанию 2. </a:t>
            </a:r>
            <a:r>
              <a:rPr lang="en-US" b="1" dirty="0" smtClean="0">
                <a:solidFill>
                  <a:srgbClr val="7FB96B"/>
                </a:solidFill>
              </a:rPr>
              <a:t/>
            </a:r>
            <a:br>
              <a:rPr lang="en-US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НЕ ЯВЛЯЕТСЯ СИНТЕЗИРУЕМОЙ </a:t>
            </a:r>
            <a:r>
              <a:rPr lang="ru-RU" b="1" dirty="0" smtClean="0">
                <a:solidFill>
                  <a:srgbClr val="7FB96B"/>
                </a:solidFill>
              </a:rPr>
              <a:t>КОНСТРУКЦИЕЙ</a:t>
            </a:r>
            <a:r>
              <a:rPr lang="ru-RU" b="1" dirty="0" smtClean="0">
                <a:solidFill>
                  <a:srgbClr val="7FB96B"/>
                </a:solidFill>
              </a:rPr>
              <a:t>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Все системные функции в </a:t>
            </a:r>
            <a:r>
              <a:rPr lang="en-US" b="1" dirty="0" err="1" smtClean="0">
                <a:solidFill>
                  <a:srgbClr val="7FB96B"/>
                </a:solidFill>
              </a:rPr>
              <a:t>SystemVerilog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начинаются с </a:t>
            </a:r>
            <a:r>
              <a:rPr lang="en-US" b="1" dirty="0" smtClean="0">
                <a:solidFill>
                  <a:srgbClr val="7FB96B"/>
                </a:solidFill>
              </a:rPr>
              <a:t>$</a:t>
            </a:r>
            <a:endParaRPr lang="ru-RU" b="1" dirty="0" smtClean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3660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6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7" y="1832262"/>
            <a:ext cx="6778057" cy="359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34065" y="1923415"/>
            <a:ext cx="23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Асинхронный сброс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816436" y="21133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5410" y="2380615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Активный уровень сброса 1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687781" y="2570575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7410" y="2902347"/>
            <a:ext cx="430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Начальное значение счетчика 0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449781" y="3092307"/>
            <a:ext cx="2117630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4091" y="3256103"/>
            <a:ext cx="5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Инкрементация счетчика каждый такт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нет сигнала активного сброса.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 достижении максимального значения переполняется и переходит в значение 0.</a:t>
            </a:r>
          </a:p>
          <a:p>
            <a:r>
              <a:rPr lang="ru-RU" b="1" dirty="0">
                <a:solidFill>
                  <a:srgbClr val="7FB96B"/>
                </a:solidFill>
              </a:rPr>
              <a:t>Если счетчик 4 разрядный и равен  4</a:t>
            </a:r>
            <a:r>
              <a:rPr lang="en-US" b="1" dirty="0">
                <a:solidFill>
                  <a:srgbClr val="7FB96B"/>
                </a:solidFill>
              </a:rPr>
              <a:t>’b</a:t>
            </a:r>
            <a:r>
              <a:rPr lang="ru-RU" b="1" dirty="0" smtClean="0">
                <a:solidFill>
                  <a:srgbClr val="7FB96B"/>
                </a:solidFill>
              </a:rPr>
              <a:t>1111,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>
                <a:solidFill>
                  <a:srgbClr val="7FB96B"/>
                </a:solidFill>
              </a:rPr>
              <a:t>то следующее значение 0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4752109" y="3958216"/>
            <a:ext cx="2064327" cy="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47" y="5423229"/>
            <a:ext cx="3855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 светодиоды выводится диапазон разрядов счетчика. Чем больше индекс </a:t>
            </a:r>
            <a:r>
              <a:rPr lang="ru-RU" b="1" dirty="0" smtClean="0">
                <a:solidFill>
                  <a:srgbClr val="7FB96B"/>
                </a:solidFill>
              </a:rPr>
              <a:t>разряда, </a:t>
            </a:r>
            <a:r>
              <a:rPr lang="ru-RU" b="1" dirty="0" smtClean="0">
                <a:solidFill>
                  <a:srgbClr val="7FB96B"/>
                </a:solidFill>
              </a:rPr>
              <a:t>тем с меньшей частотой мигает светодиод.</a:t>
            </a:r>
            <a:endParaRPr lang="ru-RU" b="1" dirty="0">
              <a:solidFill>
                <a:srgbClr val="366088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3"/>
          </p:cNvCxnSpPr>
          <p:nvPr/>
        </p:nvCxnSpPr>
        <p:spPr>
          <a:xfrm flipV="1">
            <a:off x="4298905" y="5049986"/>
            <a:ext cx="945040" cy="97340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8395" y="512448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B96B"/>
                </a:solidFill>
              </a:rPr>
              <a:t>$left(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возвращает номер старшего индекса в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 err="1" smtClean="0">
                <a:solidFill>
                  <a:srgbClr val="7FB96B"/>
                </a:solidFill>
              </a:rPr>
              <a:t>cnt</a:t>
            </a:r>
            <a:r>
              <a:rPr lang="en-US" b="1" dirty="0" smtClean="0">
                <a:solidFill>
                  <a:srgbClr val="7FB96B"/>
                </a:solidFill>
              </a:rPr>
              <a:t> 8</a:t>
            </a:r>
            <a:r>
              <a:rPr lang="ru-RU" b="1" dirty="0" smtClean="0">
                <a:solidFill>
                  <a:srgbClr val="7FB96B"/>
                </a:solidFill>
              </a:rPr>
              <a:t>-разрядный, </a:t>
            </a:r>
            <a:r>
              <a:rPr lang="ru-RU" b="1" dirty="0" smtClean="0">
                <a:solidFill>
                  <a:srgbClr val="7FB96B"/>
                </a:solidFill>
              </a:rPr>
              <a:t>то вернется 7.</a:t>
            </a:r>
            <a:endParaRPr lang="en-US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Если </a:t>
            </a:r>
            <a:r>
              <a:rPr lang="en-US" b="1" dirty="0">
                <a:solidFill>
                  <a:srgbClr val="7FB96B"/>
                </a:solidFill>
              </a:rPr>
              <a:t>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</a:t>
            </a:r>
            <a:r>
              <a:rPr lang="ru-RU" b="1" dirty="0">
                <a:solidFill>
                  <a:srgbClr val="7FB96B"/>
                </a:solidFill>
              </a:rPr>
              <a:t> = 7 а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ru-RU" b="1" dirty="0">
                <a:solidFill>
                  <a:srgbClr val="7FB96B"/>
                </a:solidFill>
              </a:rPr>
              <a:t> = 3</a:t>
            </a:r>
          </a:p>
          <a:p>
            <a:r>
              <a:rPr lang="ru-RU" b="1" dirty="0">
                <a:solidFill>
                  <a:srgbClr val="7FB96B"/>
                </a:solidFill>
              </a:rPr>
              <a:t> то </a:t>
            </a:r>
            <a:r>
              <a:rPr lang="en-US" b="1" dirty="0">
                <a:solidFill>
                  <a:srgbClr val="7FB96B"/>
                </a:solidFill>
              </a:rPr>
              <a:t>[$left (</a:t>
            </a:r>
            <a:r>
              <a:rPr lang="en-US" b="1" dirty="0" err="1">
                <a:solidFill>
                  <a:srgbClr val="7FB96B"/>
                </a:solidFill>
              </a:rPr>
              <a:t>cnt</a:t>
            </a:r>
            <a:r>
              <a:rPr lang="en-US" b="1" dirty="0">
                <a:solidFill>
                  <a:srgbClr val="7FB96B"/>
                </a:solidFill>
              </a:rPr>
              <a:t>) -: </a:t>
            </a:r>
            <a:r>
              <a:rPr lang="en-US" b="1" dirty="0" err="1">
                <a:solidFill>
                  <a:srgbClr val="7FB96B"/>
                </a:solidFill>
              </a:rPr>
              <a:t>w_led</a:t>
            </a:r>
            <a:r>
              <a:rPr lang="en-US" b="1" dirty="0">
                <a:solidFill>
                  <a:srgbClr val="7FB96B"/>
                </a:solidFill>
              </a:rPr>
              <a:t>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 smtClean="0">
                <a:solidFill>
                  <a:srgbClr val="7FB96B"/>
                </a:solidFill>
              </a:rPr>
              <a:t>[7:5]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5458691" y="5048342"/>
            <a:ext cx="1729704" cy="75161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22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90" y="1772949"/>
            <a:ext cx="9634860" cy="400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14656" y="1967630"/>
            <a:ext cx="534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6B"/>
                </a:solidFill>
              </a:rPr>
              <a:t> w[x +: y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(x+y-1</a:t>
            </a:r>
            <a:r>
              <a:rPr lang="en-US" b="1" dirty="0" smtClean="0">
                <a:solidFill>
                  <a:srgbClr val="7FB96B"/>
                </a:solidFill>
              </a:rPr>
              <a:t>)]</a:t>
            </a:r>
            <a:endParaRPr lang="ru-RU" b="1" dirty="0" smtClean="0">
              <a:solidFill>
                <a:srgbClr val="7FB96B"/>
              </a:solidFill>
            </a:endParaRPr>
          </a:p>
          <a:p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en-US" b="1" dirty="0" smtClean="0">
                <a:solidFill>
                  <a:srgbClr val="7FB96B"/>
                </a:solidFill>
              </a:rPr>
              <a:t>w[x 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: </a:t>
            </a:r>
            <a:r>
              <a:rPr lang="en-US" b="1" dirty="0">
                <a:solidFill>
                  <a:srgbClr val="7FB96B"/>
                </a:solidFill>
              </a:rPr>
              <a:t>y]</a:t>
            </a:r>
            <a:r>
              <a:rPr lang="ru-RU" b="1" dirty="0">
                <a:solidFill>
                  <a:srgbClr val="7FB96B"/>
                </a:solidFill>
              </a:rPr>
              <a:t> эквивалентно </a:t>
            </a:r>
            <a:r>
              <a:rPr lang="en-US" b="1" dirty="0">
                <a:solidFill>
                  <a:srgbClr val="7FB96B"/>
                </a:solidFill>
              </a:rPr>
              <a:t>w[x : (</a:t>
            </a:r>
            <a:r>
              <a:rPr lang="en-US" b="1" dirty="0" smtClean="0">
                <a:solidFill>
                  <a:srgbClr val="7FB96B"/>
                </a:solidFill>
              </a:rPr>
              <a:t>x</a:t>
            </a:r>
            <a:r>
              <a:rPr lang="ru-RU" b="1" dirty="0" smtClean="0">
                <a:solidFill>
                  <a:srgbClr val="7FB96B"/>
                </a:solidFill>
              </a:rPr>
              <a:t>-</a:t>
            </a:r>
            <a:r>
              <a:rPr lang="en-US" b="1" dirty="0" smtClean="0">
                <a:solidFill>
                  <a:srgbClr val="7FB96B"/>
                </a:solidFill>
              </a:rPr>
              <a:t>y</a:t>
            </a:r>
            <a:r>
              <a:rPr lang="ru-RU" b="1" dirty="0" smtClean="0">
                <a:solidFill>
                  <a:srgbClr val="7FB96B"/>
                </a:solidFill>
              </a:rPr>
              <a:t>+</a:t>
            </a:r>
            <a:r>
              <a:rPr lang="en-US" b="1" dirty="0" smtClean="0">
                <a:solidFill>
                  <a:srgbClr val="7FB96B"/>
                </a:solidFill>
              </a:rPr>
              <a:t>1</a:t>
            </a:r>
            <a:r>
              <a:rPr lang="en-US" b="1" dirty="0">
                <a:solidFill>
                  <a:srgbClr val="7FB96B"/>
                </a:solidFill>
              </a:rPr>
              <a:t>)]</a:t>
            </a:r>
            <a:endParaRPr lang="ru-RU" b="1" dirty="0">
              <a:solidFill>
                <a:srgbClr val="7FB96B"/>
              </a:solidFill>
            </a:endParaRPr>
          </a:p>
          <a:p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5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733983"/>
            <a:ext cx="5463020" cy="308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17686" y="565118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Превращение нажатия на  любую кнопку </a:t>
            </a:r>
            <a:r>
              <a:rPr lang="ru-RU" b="1" dirty="0" smtClean="0">
                <a:solidFill>
                  <a:srgbClr val="7FB96B"/>
                </a:solidFill>
              </a:rPr>
              <a:t>в </a:t>
            </a:r>
            <a:r>
              <a:rPr lang="ru-RU" b="1" dirty="0" smtClean="0">
                <a:solidFill>
                  <a:srgbClr val="7FB96B"/>
                </a:solidFill>
              </a:rPr>
              <a:t>однотактный строб для однократной обработки нажатия на кнопки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3" name="Прямая со стрелкой 12"/>
          <p:cNvCxnSpPr>
            <a:stCxn id="12" idx="1"/>
          </p:cNvCxnSpPr>
          <p:nvPr/>
        </p:nvCxnSpPr>
        <p:spPr>
          <a:xfrm flipH="1" flipV="1">
            <a:off x="4287982" y="4746228"/>
            <a:ext cx="1729704" cy="1366622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43" y="1503217"/>
            <a:ext cx="4759524" cy="14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61" y="3832694"/>
            <a:ext cx="4857506" cy="12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5135" y="2923308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Пример подобной схемы с тремя регистрами. И временная диаграмма отражающая работу </a:t>
            </a:r>
            <a:endParaRPr lang="ru-RU" b="1" dirty="0">
              <a:solidFill>
                <a:srgbClr val="7FB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666875"/>
            <a:ext cx="5326660" cy="29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08120" y="3708509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инкрементируется на </a:t>
            </a:r>
            <a:r>
              <a:rPr lang="ru-RU" b="1" dirty="0" smtClean="0">
                <a:solidFill>
                  <a:srgbClr val="7FB96B"/>
                </a:solidFill>
              </a:rPr>
              <a:t>1, </a:t>
            </a:r>
            <a:r>
              <a:rPr lang="ru-RU" b="1" dirty="0" smtClean="0">
                <a:solidFill>
                  <a:srgbClr val="7FB96B"/>
                </a:solidFill>
              </a:rPr>
              <a:t>если в момент положительного фронта </a:t>
            </a:r>
            <a:r>
              <a:rPr lang="en-US" b="1" dirty="0" err="1" smtClean="0">
                <a:solidFill>
                  <a:srgbClr val="7FB96B"/>
                </a:solidFill>
              </a:rPr>
              <a:t>clk</a:t>
            </a:r>
            <a:r>
              <a:rPr lang="en-US" b="1" dirty="0">
                <a:solidFill>
                  <a:srgbClr val="7FB96B"/>
                </a:solidFill>
              </a:rPr>
              <a:t> </a:t>
            </a:r>
            <a:r>
              <a:rPr lang="en-US" b="1" dirty="0" err="1">
                <a:solidFill>
                  <a:srgbClr val="7FB96B"/>
                </a:solidFill>
              </a:rPr>
              <a:t>any_key_pressed</a:t>
            </a:r>
            <a:r>
              <a:rPr lang="en-US" b="1" dirty="0">
                <a:solidFill>
                  <a:srgbClr val="7FB96B"/>
                </a:solidFill>
              </a:rPr>
              <a:t>  </a:t>
            </a:r>
            <a:r>
              <a:rPr lang="ru-RU" b="1" dirty="0" smtClean="0">
                <a:solidFill>
                  <a:srgbClr val="7FB96B"/>
                </a:solidFill>
              </a:rPr>
              <a:t>равен 1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В итоге каждое новое нажатие на кнопку увеличивает счетчик на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5" name="Прямая со стрелкой 14"/>
          <p:cNvCxnSpPr>
            <a:stCxn id="14" idx="1"/>
          </p:cNvCxnSpPr>
          <p:nvPr/>
        </p:nvCxnSpPr>
        <p:spPr>
          <a:xfrm flipH="1" flipV="1">
            <a:off x="4675910" y="3498274"/>
            <a:ext cx="2532210" cy="94889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5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счетчиком</a:t>
            </a:r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 07_binary_counter</a:t>
            </a:r>
            <a:endParaRPr lang="ru-RU" sz="36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85" y="1633538"/>
            <a:ext cx="7225797" cy="43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3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dirty="0"/>
              <a:t/>
            </a:r>
            <a:br>
              <a:rPr lang="en-US" dirty="0"/>
            </a:br>
            <a:endParaRPr lang="ru-RU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99416" y="4647303"/>
            <a:ext cx="1140312" cy="785309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733365" y="4800600"/>
            <a:ext cx="1046949" cy="23935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4857" y="4116627"/>
            <a:ext cx="605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Управление мерцанием светодиодов и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индикатора при помощи </a:t>
            </a:r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 и</a:t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>
                <a:solidFill>
                  <a:srgbClr val="7FB96B"/>
                </a:solidFill>
              </a:rPr>
              <a:t>воздействий на кнопки управления на плате.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3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27C220B-BD9C-4FC2-939C-350E1A70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935111"/>
            <a:ext cx="6401153" cy="1686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4D0B254-08AD-4AC1-8DA1-0D7717E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5" y="2628226"/>
            <a:ext cx="10091849" cy="16860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885ABF06-9D5C-4E1A-9A8F-CE0CA2A36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95" y="4364833"/>
            <a:ext cx="6113591" cy="2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4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Комбинационная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2410691" y="3036679"/>
            <a:ext cx="1725954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09631" y="3501505"/>
            <a:ext cx="1009635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8119290" y="3072679"/>
            <a:ext cx="1755912" cy="1372848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301852" y="3537505"/>
            <a:ext cx="1214820" cy="461665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</p:spTree>
    <p:extLst>
      <p:ext uri="{BB962C8B-B14F-4D97-AF65-F5344CB8AC3E}">
        <p14:creationId xmlns:p14="http://schemas.microsoft.com/office/powerpoint/2010/main" val="369836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PROXIMA NOVA EXTRABOLD" panose="02000506030000020004" pitchFamily="2" charset="0"/>
                <a:ea typeface="+mn-ea"/>
                <a:cs typeface="+mn-cs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=""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=""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lab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212317" y="333828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33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2" y="1625311"/>
            <a:ext cx="67627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b="1" dirty="0">
              <a:solidFill>
                <a:srgbClr val="366088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34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333868" y="1304836"/>
            <a:ext cx="47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Нажатие на любую кнопку дает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en-US" b="1" dirty="0" smtClean="0">
                <a:solidFill>
                  <a:srgbClr val="7FB96B"/>
                </a:solidFill>
              </a:rPr>
              <a:t> =1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1"/>
          </p:cNvCxnSpPr>
          <p:nvPr/>
        </p:nvCxnSpPr>
        <p:spPr>
          <a:xfrm flipH="1">
            <a:off x="2860964" y="1489502"/>
            <a:ext cx="4472904" cy="46399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3868" y="2140624"/>
            <a:ext cx="470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Объявление сдвигового регистра разрядности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той </a:t>
            </a:r>
            <a:r>
              <a:rPr lang="ru-RU" b="1" dirty="0" smtClean="0">
                <a:solidFill>
                  <a:srgbClr val="7FB96B"/>
                </a:solidFill>
              </a:rPr>
              <a:t>же, </a:t>
            </a:r>
            <a:r>
              <a:rPr lang="ru-RU" b="1" dirty="0" smtClean="0">
                <a:solidFill>
                  <a:srgbClr val="7FB96B"/>
                </a:solidFill>
              </a:rPr>
              <a:t>что и количество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на вашей плате. Если мы </a:t>
            </a:r>
            <a:r>
              <a:rPr lang="ru-RU" b="1" dirty="0" smtClean="0">
                <a:solidFill>
                  <a:srgbClr val="7FB96B"/>
                </a:solidFill>
              </a:rPr>
              <a:t>хотим, </a:t>
            </a:r>
            <a:r>
              <a:rPr lang="ru-RU" b="1" dirty="0" smtClean="0">
                <a:solidFill>
                  <a:srgbClr val="7FB96B"/>
                </a:solidFill>
              </a:rPr>
              <a:t>чтобы по сдвиговому регистру двигали не однобитные значения то его надо объявить двумерным массивом регистров.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4" name="Прямая со стрелкой 13"/>
          <p:cNvCxnSpPr>
            <a:stCxn id="13" idx="1"/>
          </p:cNvCxnSpPr>
          <p:nvPr/>
        </p:nvCxnSpPr>
        <p:spPr>
          <a:xfrm flipH="1" flipV="1">
            <a:off x="3609110" y="2557286"/>
            <a:ext cx="3724758" cy="4605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33868" y="4923104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Реализация сдвига вправо на 1 разряд на такт с помощью операции конкатенации.</a:t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Причем сдвиг будет </a:t>
            </a:r>
            <a:r>
              <a:rPr lang="ru-RU" b="1" dirty="0" smtClean="0">
                <a:solidFill>
                  <a:srgbClr val="7FB96B"/>
                </a:solidFill>
              </a:rPr>
              <a:t>осуществляться только, </a:t>
            </a:r>
            <a:r>
              <a:rPr lang="ru-RU" b="1" dirty="0" smtClean="0">
                <a:solidFill>
                  <a:srgbClr val="7FB96B"/>
                </a:solidFill>
              </a:rPr>
              <a:t>когда </a:t>
            </a:r>
            <a:r>
              <a:rPr lang="en-US" b="1" dirty="0" smtClean="0">
                <a:solidFill>
                  <a:srgbClr val="7FB96B"/>
                </a:solidFill>
              </a:rPr>
              <a:t>enable = 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1"/>
          </p:cNvCxnSpPr>
          <p:nvPr/>
        </p:nvCxnSpPr>
        <p:spPr>
          <a:xfrm flipH="1" flipV="1">
            <a:off x="5749636" y="4551219"/>
            <a:ext cx="1584232" cy="97205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31154" y="5456129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Вывод значения сдвигового регистра на светодиоды. В итоге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при нажатии на кнопку будет видно движение огоньков по сдвиговому регистру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 flipV="1">
            <a:off x="1295400" y="5036127"/>
            <a:ext cx="1235754" cy="102016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08_shift_register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35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3" y="984973"/>
            <a:ext cx="8246053" cy="28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1" y="3719513"/>
            <a:ext cx="648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2409" y="5962219"/>
            <a:ext cx="81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Для реализации циклического сдвига надо каждый </a:t>
            </a:r>
            <a:r>
              <a:rPr lang="ru-RU" b="1" dirty="0" smtClean="0">
                <a:solidFill>
                  <a:srgbClr val="7FB96B"/>
                </a:solidFill>
              </a:rPr>
              <a:t>так</a:t>
            </a:r>
            <a:r>
              <a:rPr lang="ru-RU" b="1" dirty="0">
                <a:solidFill>
                  <a:srgbClr val="7FB96B"/>
                </a:solidFill>
              </a:rPr>
              <a:t>т</a:t>
            </a:r>
            <a:r>
              <a:rPr lang="ru-RU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вдвигать не </a:t>
            </a:r>
            <a:r>
              <a:rPr lang="en-US" b="1" dirty="0" err="1" smtClean="0">
                <a:solidFill>
                  <a:srgbClr val="7FB96B"/>
                </a:solidFill>
              </a:rPr>
              <a:t>button_on</a:t>
            </a:r>
            <a:r>
              <a:rPr lang="ru-RU" b="1" dirty="0" smtClean="0">
                <a:solidFill>
                  <a:srgbClr val="7FB96B"/>
                </a:solidFill>
              </a:rPr>
              <a:t>,</a:t>
            </a:r>
            <a:r>
              <a:rPr lang="en-US" b="1" dirty="0" smtClean="0">
                <a:solidFill>
                  <a:srgbClr val="7FB96B"/>
                </a:solidFill>
              </a:rPr>
              <a:t> </a:t>
            </a:r>
            <a:r>
              <a:rPr lang="ru-RU" b="1" dirty="0" smtClean="0">
                <a:solidFill>
                  <a:srgbClr val="7FB96B"/>
                </a:solidFill>
              </a:rPr>
              <a:t>а выталкиваемый разряд </a:t>
            </a:r>
            <a:r>
              <a:rPr lang="en-US" b="1" dirty="0" err="1" smtClean="0">
                <a:solidFill>
                  <a:srgbClr val="7FB96B"/>
                </a:solidFill>
              </a:rPr>
              <a:t>shift_reg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629891" y="5146964"/>
            <a:ext cx="1475509" cy="91440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1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4300" b="1" dirty="0">
              <a:solidFill>
                <a:srgbClr val="366088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36</a:t>
            </a:fld>
            <a:endParaRPr lang="ru-RU" dirty="0"/>
          </a:p>
        </p:txBody>
      </p:sp>
      <p:pic>
        <p:nvPicPr>
          <p:cNvPr id="15362" name="Picture 2" descr="C:\Users\srg_chs\Desktop\ALTERA-Cyclone-IV-EP4CE10-FPGA-Altera-EP4CE-NIOS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9" y="1949040"/>
            <a:ext cx="48101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44857" y="4116627"/>
            <a:ext cx="598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7FB96B"/>
                </a:solidFill>
              </a:rPr>
              <a:t>Вывод слова на </a:t>
            </a:r>
            <a:r>
              <a:rPr lang="ru-RU" b="1" dirty="0" err="1">
                <a:solidFill>
                  <a:srgbClr val="7FB96B"/>
                </a:solidFill>
              </a:rPr>
              <a:t>семисегментный</a:t>
            </a:r>
            <a:r>
              <a:rPr lang="ru-RU" b="1" dirty="0">
                <a:solidFill>
                  <a:srgbClr val="7FB96B"/>
                </a:solidFill>
              </a:rPr>
              <a:t> индикатор при помощи</a:t>
            </a:r>
          </a:p>
          <a:p>
            <a:r>
              <a:rPr lang="ru-RU" b="1" dirty="0" err="1">
                <a:solidFill>
                  <a:srgbClr val="7FB96B"/>
                </a:solidFill>
              </a:rPr>
              <a:t>последовательностной</a:t>
            </a:r>
            <a:r>
              <a:rPr lang="ru-RU" b="1" dirty="0">
                <a:solidFill>
                  <a:srgbClr val="7FB96B"/>
                </a:solidFill>
              </a:rPr>
              <a:t> логики.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53783" y="2205318"/>
            <a:ext cx="1140312" cy="670673"/>
          </a:xfrm>
          <a:prstGeom prst="rect">
            <a:avLst/>
          </a:prstGeom>
          <a:noFill/>
          <a:ln w="38100">
            <a:solidFill>
              <a:srgbClr val="7FB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6088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453666" y="2875991"/>
            <a:ext cx="1391963" cy="1240637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37</a:t>
            </a:fld>
            <a:endParaRPr lang="ru-RU" dirty="0"/>
          </a:p>
        </p:txBody>
      </p:sp>
      <p:pic>
        <p:nvPicPr>
          <p:cNvPr id="1026" name="Picture 2" descr="C:\Users\srg_chs\Desktop\семисегментный-индикатор-с-оа-или-о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096749"/>
            <a:ext cx="3608841" cy="35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rg_chs\Desktop\50cc0aa55be68014d847d47c2c1ac2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1989013"/>
            <a:ext cx="6632984" cy="37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’b1111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201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4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80165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’b0001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F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573" y="3676747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65125"/>
            <a:ext cx="1179714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Проблема вычислений в комбинационной логике.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Вычисления начинаются при изменении входов логики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понять когда результат на выходе комбинационной логики будет готов для дальнейших вычислений?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E123A2-5EEA-441F-AB6F-38DC565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629801"/>
            <a:ext cx="5176018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’b0010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P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1464" y="3676816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2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’b0100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B96B"/>
                </a:solidFill>
              </a:rPr>
              <a:t>G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2164" y="3676815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.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Динамическая индикация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F2D650-F287-443D-BC03-6411794F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48" y="1690688"/>
            <a:ext cx="7609503" cy="3972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747" y="3022893"/>
            <a:ext cx="103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4</a:t>
            </a:r>
            <a:r>
              <a:rPr lang="en-US" b="1" dirty="0" smtClean="0">
                <a:solidFill>
                  <a:srgbClr val="7FB96B"/>
                </a:solidFill>
              </a:rPr>
              <a:t>’b1000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531" y="2110656"/>
            <a:ext cx="5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B96B"/>
                </a:solidFill>
              </a:rPr>
              <a:t>A</a:t>
            </a:r>
            <a:endParaRPr lang="ru-RU" b="1" dirty="0">
              <a:solidFill>
                <a:srgbClr val="7FB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4055" y="3689103"/>
            <a:ext cx="53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175" y="1295566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43</a:t>
            </a:fld>
            <a:endParaRPr lang="ru-RU" dirty="0"/>
          </a:p>
        </p:txBody>
      </p:sp>
      <p:pic>
        <p:nvPicPr>
          <p:cNvPr id="7" name="lab5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68773" y="464457"/>
            <a:ext cx="385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н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92011"/>
            <a:ext cx="6511780" cy="36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86268" y="3902563"/>
            <a:ext cx="4705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Генерация сигнала </a:t>
            </a:r>
            <a:r>
              <a:rPr lang="en-US" b="1" dirty="0" smtClean="0">
                <a:solidFill>
                  <a:srgbClr val="7FB96B"/>
                </a:solidFill>
              </a:rPr>
              <a:t>enable </a:t>
            </a:r>
            <a:r>
              <a:rPr lang="ru-RU" b="1" dirty="0" smtClean="0">
                <a:solidFill>
                  <a:srgbClr val="7FB96B"/>
                </a:solidFill>
              </a:rPr>
              <a:t>который равен 1 один раз в 2**23 тактов. Изменив свариваемый </a:t>
            </a:r>
            <a:r>
              <a:rPr lang="ru-RU" b="1" dirty="0" smtClean="0">
                <a:solidFill>
                  <a:srgbClr val="7FB96B"/>
                </a:solidFill>
              </a:rPr>
              <a:t>диапазон, </a:t>
            </a:r>
            <a:r>
              <a:rPr lang="ru-RU" b="1" dirty="0" smtClean="0">
                <a:solidFill>
                  <a:srgbClr val="7FB96B"/>
                </a:solidFill>
              </a:rPr>
              <a:t>можно изменить частоту генерации сигнала </a:t>
            </a:r>
            <a:r>
              <a:rPr lang="en-US" b="1" dirty="0" smtClean="0">
                <a:solidFill>
                  <a:srgbClr val="7FB96B"/>
                </a:solidFill>
              </a:rPr>
              <a:t>enable.</a:t>
            </a:r>
            <a:r>
              <a:rPr lang="ru-RU" b="1" dirty="0">
                <a:solidFill>
                  <a:srgbClr val="7FB96B"/>
                </a:solidFill>
              </a:rPr>
              <a:t/>
            </a:r>
            <a:br>
              <a:rPr lang="ru-RU" b="1" dirty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Данный сигнал необходим для удобной визуализации  работы сдвигового регистра в примере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4869873" y="4918226"/>
            <a:ext cx="2616395" cy="374210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 smtClean="0">
                <a:latin typeface="PROXIMA NOVA EXTRABOLD" panose="02000506030000020004" pitchFamily="2" charset="0"/>
                <a:ea typeface="+mn-ea"/>
                <a:cs typeface="+mn-cs"/>
              </a:rPr>
              <a:t>семисегментный</a:t>
            </a:r>
            <a:r>
              <a:rPr lang="ru-RU" sz="3200" dirty="0" smtClean="0">
                <a:latin typeface="PROXIMA NOVA EXTRABOLD" panose="02000506030000020004" pitchFamily="2" charset="0"/>
                <a:ea typeface="+mn-ea"/>
                <a:cs typeface="+mn-cs"/>
              </a:rPr>
              <a:t>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45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07" y="2289031"/>
            <a:ext cx="67532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03486" y="4819195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Циклический сдвиговый регистр, в котором по кругу бегает 1</a:t>
            </a:r>
          </a:p>
          <a:p>
            <a:r>
              <a:rPr lang="ru-RU" b="1" dirty="0" smtClean="0">
                <a:solidFill>
                  <a:srgbClr val="7FB96B"/>
                </a:solidFill>
              </a:rPr>
              <a:t>0001 -</a:t>
            </a:r>
            <a:r>
              <a:rPr lang="en-US" b="1" dirty="0" smtClean="0">
                <a:solidFill>
                  <a:srgbClr val="7FB96B"/>
                </a:solidFill>
              </a:rPr>
              <a:t>&gt; 1000 -&gt; 0100 -&gt; 0010 -&gt; 0001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5119254" y="4447311"/>
            <a:ext cx="1584232" cy="83354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1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: 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вывод слова на </a:t>
            </a:r>
            <a:r>
              <a:rPr lang="ru-RU" sz="3200" dirty="0" err="1">
                <a:latin typeface="PROXIMA NOVA EXTRABOLD" panose="02000506030000020004" pitchFamily="2" charset="0"/>
                <a:ea typeface="+mn-ea"/>
                <a:cs typeface="+mn-cs"/>
              </a:rPr>
              <a:t>семисегментый</a:t>
            </a:r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 индикатор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 09_7segment_word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38448" y="1360112"/>
            <a:ext cx="10515600" cy="4351338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pPr marL="0" indent="0">
              <a:buNone/>
            </a:pPr>
            <a:r>
              <a:rPr lang="en-US" sz="5400" dirty="0"/>
              <a:t>			   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46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23222"/>
            <a:ext cx="3305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125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со сдвиговым регистром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47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111086"/>
            <a:ext cx="9479661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88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48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3" y="2108489"/>
            <a:ext cx="8195691" cy="31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2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49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" y="1595438"/>
            <a:ext cx="7031636" cy="268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3595" y="3177431"/>
            <a:ext cx="4705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Регистр хранящий в себе настраиваемое значение счета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(в некотором виде скорость счета)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Обратите внимание что </a:t>
            </a:r>
            <a:r>
              <a:rPr lang="en-US" b="1" dirty="0" smtClean="0">
                <a:solidFill>
                  <a:srgbClr val="7FB96B"/>
                </a:solidFill>
              </a:rPr>
              <a:t>key[0] </a:t>
            </a:r>
            <a:r>
              <a:rPr lang="ru-RU" b="1" dirty="0" smtClean="0">
                <a:solidFill>
                  <a:srgbClr val="7FB96B"/>
                </a:solidFill>
              </a:rPr>
              <a:t>приоритетнее </a:t>
            </a:r>
            <a:r>
              <a:rPr lang="en-US" b="1" dirty="0" smtClean="0">
                <a:solidFill>
                  <a:srgbClr val="7FB96B"/>
                </a:solidFill>
              </a:rPr>
              <a:t>key[</a:t>
            </a:r>
            <a:r>
              <a:rPr lang="ru-RU" b="1" dirty="0" smtClean="0">
                <a:solidFill>
                  <a:srgbClr val="7FB96B"/>
                </a:solidFill>
              </a:rPr>
              <a:t>1</a:t>
            </a:r>
            <a:r>
              <a:rPr lang="en-US" b="1" dirty="0" smtClean="0">
                <a:solidFill>
                  <a:srgbClr val="7FB96B"/>
                </a:solidFill>
              </a:rPr>
              <a:t>]</a:t>
            </a:r>
            <a:r>
              <a:rPr lang="ru-RU" b="1" dirty="0" smtClean="0">
                <a:solidFill>
                  <a:srgbClr val="7FB96B"/>
                </a:solidFill>
              </a:rPr>
              <a:t/>
            </a:r>
            <a:br>
              <a:rPr lang="ru-RU" b="1" dirty="0" smtClean="0">
                <a:solidFill>
                  <a:srgbClr val="7FB96B"/>
                </a:solidFill>
              </a:rPr>
            </a:br>
            <a:r>
              <a:rPr lang="ru-RU" b="1" dirty="0" smtClean="0">
                <a:solidFill>
                  <a:srgbClr val="7FB96B"/>
                </a:solidFill>
              </a:rPr>
              <a:t>А так же в условиях инкремента и декремента проверяется что изменение счетчика не приведет к переполнению. Например, если </a:t>
            </a:r>
            <a:r>
              <a:rPr lang="en-US" b="1" dirty="0" smtClean="0">
                <a:solidFill>
                  <a:srgbClr val="7FB96B"/>
                </a:solidFill>
              </a:rPr>
              <a:t>period = 0 </a:t>
            </a:r>
            <a:r>
              <a:rPr lang="ru-RU" b="1" dirty="0" smtClean="0">
                <a:solidFill>
                  <a:srgbClr val="7FB96B"/>
                </a:solidFill>
              </a:rPr>
              <a:t>и пришло нажатие на </a:t>
            </a:r>
            <a:r>
              <a:rPr lang="en-US" b="1" dirty="0" smtClean="0">
                <a:solidFill>
                  <a:srgbClr val="7FB96B"/>
                </a:solidFill>
              </a:rPr>
              <a:t>key[1] </a:t>
            </a:r>
            <a:r>
              <a:rPr lang="ru-RU" b="1" dirty="0" smtClean="0">
                <a:solidFill>
                  <a:srgbClr val="7FB96B"/>
                </a:solidFill>
              </a:rPr>
              <a:t>то останется 0 а не будет значение </a:t>
            </a:r>
            <a:r>
              <a:rPr lang="en-US" b="1" dirty="0" smtClean="0">
                <a:solidFill>
                  <a:srgbClr val="7FB96B"/>
                </a:solidFill>
              </a:rPr>
              <a:t>‘b</a:t>
            </a:r>
            <a:r>
              <a:rPr lang="ru-RU" b="1" dirty="0" smtClean="0">
                <a:solidFill>
                  <a:srgbClr val="7FB96B"/>
                </a:solidFill>
              </a:rPr>
              <a:t>11111.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3"/>
            <a:ext cx="2076068" cy="729319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2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XIMA NOVA EXTRABOLD" panose="02000506030000020004" pitchFamily="2" charset="0"/>
                <a:ea typeface="+mn-ea"/>
                <a:cs typeface="+mn-cs"/>
              </a:rPr>
              <a:t>Contamination and propagation delays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Contamination delay </a:t>
            </a:r>
          </a:p>
          <a:p>
            <a:pPr marL="0" indent="0">
              <a:buNone/>
            </a:pPr>
            <a:r>
              <a:rPr lang="ru-RU" dirty="0"/>
              <a:t>Входы изменились, но на выходе результат пока что нестабильный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Propagation delay </a:t>
            </a:r>
            <a:endParaRPr lang="ru-RU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dirty="0"/>
              <a:t>Стабильный результат на выходе комбинационной схемы.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DC6463D-685A-42D1-9511-72751EC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4" y="1943604"/>
            <a:ext cx="4424251" cy="4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7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4" y="1570117"/>
            <a:ext cx="5011448" cy="35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отсчитывающий время в тактах от 0 до </a:t>
            </a:r>
            <a:r>
              <a:rPr lang="en-US" b="1" dirty="0" smtClean="0">
                <a:solidFill>
                  <a:srgbClr val="7FB96B"/>
                </a:solidFill>
              </a:rPr>
              <a:t>period -1. </a:t>
            </a:r>
            <a:r>
              <a:rPr lang="ru-RU" b="1" dirty="0" smtClean="0">
                <a:solidFill>
                  <a:srgbClr val="7FB96B"/>
                </a:solidFill>
              </a:rPr>
              <a:t>Изменяя значение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кнопками можно изменить частоту с которой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обнуляется.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>
            <a:off x="4807527" y="3777596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4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0" y="2046143"/>
            <a:ext cx="43624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83595" y="3177431"/>
            <a:ext cx="470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инкрементирующийся каждый раз когда  </a:t>
            </a:r>
            <a:r>
              <a:rPr lang="en-US" b="1" dirty="0" smtClean="0">
                <a:solidFill>
                  <a:srgbClr val="7FB96B"/>
                </a:solidFill>
              </a:rPr>
              <a:t>cnt_1 </a:t>
            </a:r>
            <a:r>
              <a:rPr lang="ru-RU" b="1" dirty="0" smtClean="0">
                <a:solidFill>
                  <a:srgbClr val="7FB96B"/>
                </a:solidFill>
              </a:rPr>
              <a:t>равен 0. Выведен на </a:t>
            </a:r>
            <a:r>
              <a:rPr lang="en-US" b="1" dirty="0" smtClean="0">
                <a:solidFill>
                  <a:srgbClr val="7FB96B"/>
                </a:solidFill>
              </a:rPr>
              <a:t>led </a:t>
            </a:r>
            <a:r>
              <a:rPr lang="ru-RU" b="1" dirty="0" smtClean="0">
                <a:solidFill>
                  <a:srgbClr val="7FB96B"/>
                </a:solidFill>
              </a:rPr>
              <a:t>в двоичном виде</a:t>
            </a:r>
            <a:r>
              <a:rPr lang="en-US" b="1" dirty="0" smtClean="0">
                <a:solidFill>
                  <a:srgbClr val="7FB96B"/>
                </a:solidFill>
              </a:rPr>
              <a:t>. </a:t>
            </a:r>
            <a:r>
              <a:rPr lang="ru-RU" b="1" dirty="0" smtClean="0">
                <a:solidFill>
                  <a:srgbClr val="7FB96B"/>
                </a:solidFill>
              </a:rPr>
              <a:t>Чем меньше </a:t>
            </a:r>
            <a:r>
              <a:rPr lang="en-US" b="1" dirty="0" smtClean="0">
                <a:solidFill>
                  <a:srgbClr val="7FB96B"/>
                </a:solidFill>
              </a:rPr>
              <a:t>period </a:t>
            </a:r>
            <a:r>
              <a:rPr lang="ru-RU" b="1" dirty="0" smtClean="0">
                <a:solidFill>
                  <a:srgbClr val="7FB96B"/>
                </a:solidFill>
              </a:rPr>
              <a:t>тем чаще равен нулю </a:t>
            </a:r>
            <a:r>
              <a:rPr lang="en-US" b="1" dirty="0" smtClean="0">
                <a:solidFill>
                  <a:srgbClr val="7FB96B"/>
                </a:solidFill>
              </a:rPr>
              <a:t>cnt_1</a:t>
            </a:r>
            <a:r>
              <a:rPr lang="ru-RU" b="1" dirty="0" smtClean="0">
                <a:solidFill>
                  <a:srgbClr val="7FB96B"/>
                </a:solidFill>
              </a:rPr>
              <a:t>. Тем быстрее меняется значение </a:t>
            </a:r>
            <a:r>
              <a:rPr lang="en-US" b="1" dirty="0" smtClean="0">
                <a:solidFill>
                  <a:srgbClr val="7FB96B"/>
                </a:solidFill>
              </a:rPr>
              <a:t>cnt_2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807527" y="3879274"/>
            <a:ext cx="2076068" cy="36821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88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4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9" y="1436542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436542"/>
            <a:ext cx="4257788" cy="42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46976" y="5380672"/>
            <a:ext cx="470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Реализуем дешифратор с сдвиговым регистром для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семисегментного</a:t>
            </a:r>
            <a:r>
              <a:rPr lang="ru-RU" b="1" dirty="0" smtClean="0">
                <a:solidFill>
                  <a:srgbClr val="7FB96B"/>
                </a:solidFill>
              </a:rPr>
              <a:t> индикатора в виде отдельного модуля 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08765" y="3374879"/>
            <a:ext cx="1468580" cy="1"/>
          </a:xfrm>
          <a:prstGeom prst="straightConnector1">
            <a:avLst/>
          </a:prstGeom>
          <a:ln w="10795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1" y="1503997"/>
            <a:ext cx="5686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24690"/>
            <a:ext cx="10758544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PROXIMA NOVA EXTRABOLD" panose="02000506030000020004" pitchFamily="2" charset="0"/>
                <a:ea typeface="+mn-ea"/>
                <a:cs typeface="+mn-cs"/>
              </a:rPr>
              <a:t>Упражнение </a:t>
            </a:r>
            <a:r>
              <a:rPr lang="en-US" sz="3200" dirty="0">
                <a:latin typeface="PROXIMA NOVA EXTRABOLD" panose="02000506030000020004" pitchFamily="2" charset="0"/>
                <a:ea typeface="+mn-ea"/>
                <a:cs typeface="+mn-cs"/>
              </a:rPr>
              <a:t>10_hex_counter</a:t>
            </a:r>
            <a:endParaRPr lang="ru-RU" sz="3200" dirty="0">
              <a:latin typeface="PROXIMA NOVA EXTRABOLD" panose="02000506030000020004" pitchFamily="2" charset="0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9" y="6310312"/>
            <a:ext cx="2743200" cy="365125"/>
          </a:xfrm>
        </p:spPr>
        <p:txBody>
          <a:bodyPr/>
          <a:lstStyle/>
          <a:p>
            <a:fld id="{6218018D-0389-4FF0-A2C6-9403E107C0CF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97104" y="3362075"/>
            <a:ext cx="433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FB96B"/>
                </a:solidFill>
              </a:rPr>
              <a:t>Счетчик </a:t>
            </a:r>
            <a:r>
              <a:rPr lang="en-US" b="1" dirty="0" smtClean="0">
                <a:solidFill>
                  <a:srgbClr val="7FB96B"/>
                </a:solidFill>
              </a:rPr>
              <a:t>cnt_2 </a:t>
            </a:r>
            <a:r>
              <a:rPr lang="ru-RU" b="1" dirty="0" smtClean="0">
                <a:solidFill>
                  <a:srgbClr val="7FB96B"/>
                </a:solidFill>
              </a:rPr>
              <a:t>является 32 битным и будет выводиться на </a:t>
            </a:r>
            <a:r>
              <a:rPr lang="ru-RU" b="1" dirty="0" err="1" smtClean="0">
                <a:solidFill>
                  <a:srgbClr val="7FB96B"/>
                </a:solidFill>
              </a:rPr>
              <a:t>семисегментные</a:t>
            </a:r>
            <a:r>
              <a:rPr lang="ru-RU" b="1" dirty="0" smtClean="0">
                <a:solidFill>
                  <a:srgbClr val="7FB96B"/>
                </a:solidFill>
              </a:rPr>
              <a:t> индикаторы в виде 4 битный 16-ричных чисел. Каждый на отдельном индикаторе.</a:t>
            </a:r>
            <a:endParaRPr lang="ru-RU" b="1" dirty="0">
              <a:solidFill>
                <a:srgbClr val="7FB96B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379652" y="3722062"/>
            <a:ext cx="2076068" cy="101678"/>
          </a:xfrm>
          <a:prstGeom prst="straightConnector1">
            <a:avLst/>
          </a:prstGeom>
          <a:ln w="38100">
            <a:solidFill>
              <a:srgbClr val="7FB96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79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AD47A592-7413-45C8-92B6-95F55EB1A224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170B598B-FB29-4A2F-BB9A-43221DBCF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57"/>
            <a:stretch/>
          </p:blipFill>
          <p:spPr>
            <a:xfrm>
              <a:off x="0" y="0"/>
              <a:ext cx="7576457" cy="6858000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AA0B90BD-0F37-4897-B1C8-DDEF2C867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9" r="37857"/>
            <a:stretch/>
          </p:blipFill>
          <p:spPr>
            <a:xfrm rot="10800000">
              <a:off x="7374544" y="-2"/>
              <a:ext cx="4817456" cy="6857999"/>
            </a:xfrm>
            <a:prstGeom prst="rect">
              <a:avLst/>
            </a:prstGeom>
          </p:spPr>
        </p:pic>
      </p:grp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1EAED4-CB05-4B3C-9D8D-47B9D03DF5FF}"/>
              </a:ext>
            </a:extLst>
          </p:cNvPr>
          <p:cNvSpPr txBox="1">
            <a:spLocks/>
          </p:cNvSpPr>
          <p:nvPr/>
        </p:nvSpPr>
        <p:spPr>
          <a:xfrm>
            <a:off x="1985865" y="1644714"/>
            <a:ext cx="8548396" cy="356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Автор (разработчик материала) лекции – Силантьев Александр Михайлович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Использование материалов и записи лекции и/или их частей без предварительного согласия не допускается. </a:t>
            </a: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ru-RU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использования материалов и записи лекции в коммерческих целях необходимо направить обращение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endParaRPr lang="en-US" sz="1500" dirty="0">
              <a:latin typeface="Proxima Nova Rg" panose="02000506030000020004" pitchFamily="50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SzPct val="70000"/>
              <a:buNone/>
            </a:pPr>
            <a:r>
              <a:rPr lang="ru-RU" sz="1500" dirty="0">
                <a:latin typeface="Proxima Nova Rg" panose="02000506030000020004" pitchFamily="50" charset="0"/>
              </a:rPr>
              <a:t>По вопросам некоммерческого использования материалов и записи лекции обращение может быть направлено в ООО «КНС ГРУПП» (YADRO) по адресу электронной почты </a:t>
            </a:r>
            <a:r>
              <a:rPr lang="en-US" sz="1500" dirty="0">
                <a:latin typeface="Proxima Nova Rg" panose="02000506030000020004" pitchFamily="50" charset="0"/>
                <a:hlinkClick r:id="rId4"/>
              </a:rPr>
              <a:t>synthesis@yadro.com</a:t>
            </a:r>
            <a:r>
              <a:rPr lang="ru-RU" sz="1500" dirty="0">
                <a:latin typeface="Proxima Nova Rg" panose="02000506030000020004" pitchFamily="50" charset="0"/>
              </a:rPr>
              <a:t>, либо на адрес электронной почты автора Силантьева А.М. </a:t>
            </a:r>
            <a:r>
              <a:rPr lang="en-US" sz="1500" dirty="0">
                <a:latin typeface="Proxima Nova Rg" panose="02000506030000020004" pitchFamily="50" charset="0"/>
                <a:hlinkClick r:id="rId5"/>
              </a:rPr>
              <a:t>silantiev@org.miet.ru</a:t>
            </a:r>
            <a:r>
              <a:rPr lang="en-US" sz="1500" dirty="0">
                <a:latin typeface="Proxima Nova Rg" panose="02000506030000020004" pitchFamily="50" charset="0"/>
              </a:rPr>
              <a:t> . </a:t>
            </a:r>
            <a:r>
              <a:rPr lang="ru-RU" sz="1500" dirty="0">
                <a:latin typeface="Proxima Nova Rg" panose="02000506030000020004" pitchFamily="50" charset="0"/>
              </a:rPr>
              <a:t>Такое обращение обязательно должно содержать описание цели использования.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35657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0AF246-13B8-4DDD-8F97-A6F95FB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Использование тактового сигнала.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B3FDA09-8079-48D3-9D8B-8B69E6B3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4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Перед завершением вычислений выходные данные могут содержать случайные значения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 логике </a:t>
            </a:r>
            <a:r>
              <a:rPr lang="ru-RU" dirty="0" smtClean="0"/>
              <a:t>узнать, </a:t>
            </a:r>
            <a:r>
              <a:rPr lang="ru-RU" dirty="0"/>
              <a:t>когда результаты готовы и могут использоваться на следующем этапе вычислений?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Вычисления можно синхронизировать с помощью специального сигнала – сигнала тактирования.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A5375DC-F96B-46C0-8828-E9CF4FC2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1" y="1690688"/>
            <a:ext cx="4638285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PROXIMA NOVA EXTRABOLD" panose="02000506030000020004" pitchFamily="2" charset="0"/>
                <a:ea typeface="+mn-ea"/>
                <a:cs typeface="+mn-cs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407971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72846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354C69-6F00-480A-A1C5-16DEDF7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PROXIMA NOVA EXTRABOLD" panose="02000506030000020004" pitchFamily="2" charset="0"/>
                <a:ea typeface="+mn-ea"/>
                <a:cs typeface="+mn-cs"/>
              </a:rPr>
              <a:t>Последовательностная</a:t>
            </a:r>
            <a:r>
              <a:rPr lang="ru-RU" sz="3600" dirty="0">
                <a:latin typeface="PROXIMA NOVA EXTRABOLD" panose="02000506030000020004" pitchFamily="2" charset="0"/>
                <a:ea typeface="+mn-ea"/>
                <a:cs typeface="+mn-cs"/>
              </a:rPr>
              <a:t> логика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AD65C77-1C04-4E91-8DE1-C4B649C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018D-0389-4FF0-A2C6-9403E107C0CF}" type="slidenum">
              <a:rPr lang="ru-RU" smtClean="0"/>
              <a:t>9</a:t>
            </a:fld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>
            <a:off x="461275" y="3172968"/>
            <a:ext cx="1725954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60215" y="3637794"/>
            <a:ext cx="1009635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Входы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0087502" y="3189844"/>
            <a:ext cx="1755912" cy="1372848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0270064" y="3646797"/>
            <a:ext cx="1214820" cy="46166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Выходы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8721" y="3172968"/>
            <a:ext cx="1163781" cy="1389725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714941" y="3189844"/>
            <a:ext cx="1163781" cy="1372849"/>
          </a:xfrm>
          <a:prstGeom prst="rect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3673952" y="3605344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7910794" y="3525414"/>
            <a:ext cx="726598" cy="686424"/>
          </a:xfrm>
          <a:prstGeom prst="righ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75805" y="3533115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2025" y="3583881"/>
            <a:ext cx="689612" cy="584775"/>
          </a:xfrm>
          <a:prstGeom prst="rect">
            <a:avLst/>
          </a:prstGeom>
          <a:solidFill>
            <a:srgbClr val="9FBDD9"/>
          </a:solidFill>
        </p:spPr>
        <p:txBody>
          <a:bodyPr wrap="none" rtlCol="0">
            <a:spAutoFit/>
          </a:bodyPr>
          <a:lstStyle/>
          <a:p>
            <a:r>
              <a:rPr lang="ru-RU" sz="3200" dirty="0"/>
              <a:t>ПЛ</a:t>
            </a: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2575805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8931938" y="2349858"/>
            <a:ext cx="726598" cy="686424"/>
          </a:xfrm>
          <a:prstGeom prst="rightArrow">
            <a:avLst/>
          </a:prstGeom>
          <a:solidFill>
            <a:srgbClr val="9FBD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ко 21"/>
          <p:cNvSpPr/>
          <p:nvPr/>
        </p:nvSpPr>
        <p:spPr>
          <a:xfrm>
            <a:off x="4520770" y="2736383"/>
            <a:ext cx="3233191" cy="2276192"/>
          </a:xfrm>
          <a:prstGeom prst="cloud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4863396" y="3353834"/>
            <a:ext cx="2547941" cy="830997"/>
          </a:xfrm>
          <a:prstGeom prst="rect">
            <a:avLst/>
          </a:prstGeom>
          <a:solidFill>
            <a:srgbClr val="FFF2CC"/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Комбинационная </a:t>
            </a:r>
            <a:br>
              <a:rPr lang="ru-RU" sz="2400" dirty="0"/>
            </a:br>
            <a:r>
              <a:rPr lang="ru-RU" sz="2400" dirty="0"/>
              <a:t>логика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526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981481" y="1562793"/>
            <a:ext cx="2630700" cy="615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42517" y="1664470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4439" y="1639531"/>
            <a:ext cx="199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Тактирование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45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3404</TotalTime>
  <Words>1238</Words>
  <Application>Microsoft Office PowerPoint</Application>
  <PresentationFormat>Произвольный</PresentationFormat>
  <Paragraphs>382</Paragraphs>
  <Slides>55</Slides>
  <Notes>46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Комбинационная логика</vt:lpstr>
      <vt:lpstr>Проблема вычислений в комбинационной логике.</vt:lpstr>
      <vt:lpstr>Contamination and propagation delays.</vt:lpstr>
      <vt:lpstr>Использование тактового сигнала.</vt:lpstr>
      <vt:lpstr>Временные характеристики</vt:lpstr>
      <vt:lpstr>Временные характеристики</vt:lpstr>
      <vt:lpstr>Последовательностная логика</vt:lpstr>
      <vt:lpstr>D-триггер</vt:lpstr>
      <vt:lpstr>D-триггер. Сигнал сброса</vt:lpstr>
      <vt:lpstr>D-триггер. Сигнал разрешения</vt:lpstr>
      <vt:lpstr>D-триггер. Синхронный сброс</vt:lpstr>
      <vt:lpstr>D-триггер. Асинхронный сброс</vt:lpstr>
      <vt:lpstr>Правила наименования сигнала сброса</vt:lpstr>
      <vt:lpstr>D-триггер. EN</vt:lpstr>
      <vt:lpstr>Правила описания триггеров для начинающих</vt:lpstr>
      <vt:lpstr>Упражнение со счетчиком 07_binary_counter 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счетчиком 07_binary_counter</vt:lpstr>
      <vt:lpstr>Упражнение со сдвиговым регистром 08_shift_register </vt:lpstr>
      <vt:lpstr>Сдвиговый регистр</vt:lpstr>
      <vt:lpstr>Сдвиговый регистр</vt:lpstr>
      <vt:lpstr>Сдвиговый регистр</vt:lpstr>
      <vt:lpstr>Сдвиговый регистр</vt:lpstr>
      <vt:lpstr>Сдвиговый регистр</vt:lpstr>
      <vt:lpstr>Упражнение со сдвиговым регистром 08_shift_register</vt:lpstr>
      <vt:lpstr>Упражнение со сдвиговым регистром 08_shift_register </vt:lpstr>
      <vt:lpstr>Упражнение со сдвиговым регистром 08_shift_register </vt:lpstr>
      <vt:lpstr>Упражнение со сдвиговым регистром 08_shift_register</vt:lpstr>
      <vt:lpstr>Упражнение: вывод слова на семисегментный индикатор 09_7segment_word</vt:lpstr>
      <vt:lpstr>Семисегментный индикатор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Семисегментный индикатор. Динамическая индикация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семисегментный индикатор 09_7segment_word</vt:lpstr>
      <vt:lpstr>Упражнение: вывод слова на семисегментый индикатор 09_7segment_word</vt:lpstr>
      <vt:lpstr>Упражнение со сдвиговым регистром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Упражнение 10_hex_counter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Sergey_Chusov</dc:creator>
  <cp:lastModifiedBy>root</cp:lastModifiedBy>
  <cp:revision>574</cp:revision>
  <dcterms:created xsi:type="dcterms:W3CDTF">2021-07-07T09:10:54Z</dcterms:created>
  <dcterms:modified xsi:type="dcterms:W3CDTF">2023-09-28T15:37:43Z</dcterms:modified>
</cp:coreProperties>
</file>